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-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BA9-4112-AD1C-40666CE91FB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BA9-4112-AD1C-40666CE91FB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BA9-4112-AD1C-40666CE91F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6143919"/>
        <c:axId val="446138639"/>
      </c:lineChart>
      <c:catAx>
        <c:axId val="4461439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6138639"/>
        <c:crosses val="autoZero"/>
        <c:auto val="1"/>
        <c:lblAlgn val="ctr"/>
        <c:lblOffset val="100"/>
        <c:noMultiLvlLbl val="0"/>
      </c:catAx>
      <c:valAx>
        <c:axId val="446138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61439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09440" y="2410967"/>
            <a:ext cx="10587547" cy="183246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9441" y="5057853"/>
            <a:ext cx="10587308" cy="814427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FF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95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93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8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176495BC-6165-4D9E-84F1-1B380BD3A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4408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506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35100" y="2484800"/>
            <a:ext cx="6616800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7627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374900"/>
            <a:ext cx="10994760" cy="1221640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800147"/>
            <a:ext cx="10994760" cy="4682949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19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1901" y="578507"/>
            <a:ext cx="8755087" cy="763525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1901" y="1392934"/>
            <a:ext cx="8755087" cy="4681415"/>
          </a:xfrm>
        </p:spPr>
        <p:txBody>
          <a:bodyPr/>
          <a:lstStyle>
            <a:lvl1pPr>
              <a:defRPr sz="3733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16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51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1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228" y="374901"/>
            <a:ext cx="10587545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410967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3050729"/>
            <a:ext cx="5386917" cy="2850495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410967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3050729"/>
            <a:ext cx="5389033" cy="2850495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91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9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3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54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E154FB-3404-4995-93A8-58289BE2A56B}"/>
              </a:ext>
            </a:extLst>
          </p:cNvPr>
          <p:cNvSpPr txBox="1"/>
          <p:nvPr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3367416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</p:sldLayoutIdLst>
  <p:transition>
    <p:fade thruBlk="1"/>
  </p:transition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chart" Target="../charts/char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4B875-86E5-B3F5-5ADF-D63E61BFA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320126"/>
            <a:ext cx="3806729" cy="3072359"/>
          </a:xfrm>
        </p:spPr>
        <p:txBody>
          <a:bodyPr anchor="t">
            <a:normAutofit/>
          </a:bodyPr>
          <a:lstStyle/>
          <a:p>
            <a:r>
              <a:rPr lang="en-US" sz="4000" b="1" i="0">
                <a:effectLst/>
              </a:rPr>
              <a:t> Apple Stock Price Analysis</a:t>
            </a:r>
            <a:br>
              <a:rPr lang="en-US" sz="4000" b="1" i="0">
                <a:effectLst/>
              </a:rPr>
            </a:br>
            <a:r>
              <a:rPr lang="en-US" sz="4000" b="1" i="0">
                <a:effectLst/>
              </a:rPr>
              <a:t> &amp; Forecast </a:t>
            </a:r>
            <a:br>
              <a:rPr lang="en-US" sz="4000" b="1" i="0">
                <a:effectLst/>
              </a:rPr>
            </a:br>
            <a:endParaRPr lang="en-IN" sz="4000"/>
          </a:p>
        </p:txBody>
      </p:sp>
      <p:pic>
        <p:nvPicPr>
          <p:cNvPr id="3" name="Video 2" descr="Graphs And Numbers">
            <a:extLst>
              <a:ext uri="{FF2B5EF4-FFF2-40B4-BE49-F238E27FC236}">
                <a16:creationId xmlns:a16="http://schemas.microsoft.com/office/drawing/2014/main" id="{CB6D838F-1E1B-50FB-A8ED-E1E7957ADB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59" r="1" b="1"/>
          <a:stretch/>
        </p:blipFill>
        <p:spPr>
          <a:xfrm>
            <a:off x="1" y="0"/>
            <a:ext cx="12202174" cy="6858000"/>
          </a:xfrm>
          <a:prstGeom prst="rect">
            <a:avLst/>
          </a:prstGeom>
          <a:ln>
            <a:gradFill>
              <a:gsLst>
                <a:gs pos="7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7BA837-61B9-854B-03A3-760B52D5F0B1}"/>
              </a:ext>
            </a:extLst>
          </p:cNvPr>
          <p:cNvSpPr txBox="1"/>
          <p:nvPr/>
        </p:nvSpPr>
        <p:spPr>
          <a:xfrm>
            <a:off x="1074173" y="513406"/>
            <a:ext cx="10832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i="1" spc="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stem-ui"/>
              </a:rPr>
              <a:t>Apple Stock Price Analysis &amp; Forecast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05D4E-8C71-38B2-C129-17D9BE6AA074}"/>
              </a:ext>
            </a:extLst>
          </p:cNvPr>
          <p:cNvSpPr txBox="1"/>
          <p:nvPr/>
        </p:nvSpPr>
        <p:spPr>
          <a:xfrm>
            <a:off x="1248697" y="2556387"/>
            <a:ext cx="363793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Mentor : </a:t>
            </a:r>
          </a:p>
          <a:p>
            <a:r>
              <a:rPr lang="en-IN" dirty="0"/>
              <a:t>Srinivas Alapati</a:t>
            </a:r>
          </a:p>
          <a:p>
            <a:r>
              <a:rPr lang="en-IN" sz="2000" b="1" dirty="0"/>
              <a:t>Group 3 Team Members : </a:t>
            </a:r>
          </a:p>
          <a:p>
            <a:pPr marL="342900" indent="-342900">
              <a:buAutoNum type="arabicPeriod"/>
            </a:pPr>
            <a:r>
              <a:rPr lang="en-IN" dirty="0" err="1"/>
              <a:t>Srushti</a:t>
            </a:r>
            <a:r>
              <a:rPr lang="en-IN" dirty="0"/>
              <a:t> </a:t>
            </a:r>
            <a:r>
              <a:rPr lang="en-IN" dirty="0" err="1"/>
              <a:t>Prabhugouda</a:t>
            </a:r>
            <a:r>
              <a:rPr lang="en-IN" dirty="0"/>
              <a:t> </a:t>
            </a:r>
            <a:r>
              <a:rPr lang="en-IN" dirty="0" err="1"/>
              <a:t>Goudar</a:t>
            </a:r>
            <a:endParaRPr lang="en-IN" dirty="0"/>
          </a:p>
          <a:p>
            <a:pPr marL="342900" indent="-342900">
              <a:buAutoNum type="arabicPeriod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Bibi Zainab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Shuttari</a:t>
            </a:r>
            <a:r>
              <a:rPr lang="en-IN" dirty="0"/>
              <a:t> </a:t>
            </a:r>
          </a:p>
          <a:p>
            <a:pPr marL="342900" indent="-342900">
              <a:buAutoNum type="arabicPeriod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Shubham Ravindra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Vishvkarma</a:t>
            </a:r>
            <a:r>
              <a:rPr lang="en-IN" dirty="0"/>
              <a:t> </a:t>
            </a:r>
          </a:p>
          <a:p>
            <a:pPr marL="342900" indent="-342900">
              <a:buAutoNum type="arabicPeriod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Pranav Sachin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Ransing</a:t>
            </a:r>
            <a:r>
              <a:rPr lang="en-IN" dirty="0"/>
              <a:t> </a:t>
            </a:r>
          </a:p>
          <a:p>
            <a:pPr marL="342900" indent="-342900">
              <a:buAutoNum type="arabicPeriod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Sai Sri Siddha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Regilla</a:t>
            </a:r>
            <a:r>
              <a:rPr lang="en-IN" dirty="0"/>
              <a:t> </a:t>
            </a:r>
          </a:p>
          <a:p>
            <a:pPr marL="342900" indent="-342900">
              <a:buAutoNum type="arabicPeriod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Amit Kumar Singh</a:t>
            </a:r>
            <a:r>
              <a:rPr lang="en-IN" dirty="0"/>
              <a:t> </a:t>
            </a:r>
          </a:p>
        </p:txBody>
      </p:sp>
      <p:graphicFrame>
        <p:nvGraphicFramePr>
          <p:cNvPr id="135" name="Chart 134">
            <a:extLst>
              <a:ext uri="{FF2B5EF4-FFF2-40B4-BE49-F238E27FC236}">
                <a16:creationId xmlns:a16="http://schemas.microsoft.com/office/drawing/2014/main" id="{DBB678BC-2155-6019-C2E0-E8A9F59530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4125294"/>
              </p:ext>
            </p:extLst>
          </p:nvPr>
        </p:nvGraphicFramePr>
        <p:xfrm>
          <a:off x="5297130" y="1632154"/>
          <a:ext cx="6275438" cy="46309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9391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753717-6537-29B8-28C5-7F0B503EE57F}"/>
              </a:ext>
            </a:extLst>
          </p:cNvPr>
          <p:cNvSpPr txBox="1"/>
          <p:nvPr/>
        </p:nvSpPr>
        <p:spPr>
          <a:xfrm>
            <a:off x="1425677" y="245807"/>
            <a:ext cx="9606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spc="300" dirty="0">
                <a:solidFill>
                  <a:srgbClr val="FFFF00"/>
                </a:solidFill>
              </a:rPr>
              <a:t>EDA</a:t>
            </a:r>
            <a:endParaRPr lang="en-IN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43924-18BB-6500-A2C7-75C918BB6C06}"/>
              </a:ext>
            </a:extLst>
          </p:cNvPr>
          <p:cNvSpPr txBox="1"/>
          <p:nvPr/>
        </p:nvSpPr>
        <p:spPr>
          <a:xfrm>
            <a:off x="235974" y="1750142"/>
            <a:ext cx="11592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b="1" dirty="0"/>
              <a:t>Multiplicative Decomposing Time Series for Trend, Seasonality, and Residuals</a:t>
            </a:r>
          </a:p>
        </p:txBody>
      </p:sp>
      <p:pic>
        <p:nvPicPr>
          <p:cNvPr id="3" name="Picture 2" descr="A graph of different colored lines">
            <a:extLst>
              <a:ext uri="{FF2B5EF4-FFF2-40B4-BE49-F238E27FC236}">
                <a16:creationId xmlns:a16="http://schemas.microsoft.com/office/drawing/2014/main" id="{07858B1A-745A-4785-7B56-877B9FA6B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5" y="2119475"/>
            <a:ext cx="11345171" cy="441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92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E4EFE8-4CA2-48E1-8F58-8467FBF1706B}"/>
              </a:ext>
            </a:extLst>
          </p:cNvPr>
          <p:cNvSpPr txBox="1"/>
          <p:nvPr/>
        </p:nvSpPr>
        <p:spPr>
          <a:xfrm>
            <a:off x="68826" y="304800"/>
            <a:ext cx="11130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spc="300" dirty="0">
                <a:solidFill>
                  <a:srgbClr val="FFFF00"/>
                </a:solidFill>
              </a:rPr>
              <a:t>EDA</a:t>
            </a:r>
            <a:endParaRPr lang="en-IN"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A580D-D7C7-4156-A77F-351A2967C460}"/>
              </a:ext>
            </a:extLst>
          </p:cNvPr>
          <p:cNvSpPr txBox="1"/>
          <p:nvPr/>
        </p:nvSpPr>
        <p:spPr>
          <a:xfrm>
            <a:off x="206476" y="1681316"/>
            <a:ext cx="10599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2400" b="1" dirty="0"/>
              <a:t>Additive Decomposing Time Series for Trend, Seasonality, and Residuals</a:t>
            </a:r>
          </a:p>
        </p:txBody>
      </p:sp>
      <p:pic>
        <p:nvPicPr>
          <p:cNvPr id="7" name="Picture 6" descr="A graph of different colored lines">
            <a:extLst>
              <a:ext uri="{FF2B5EF4-FFF2-40B4-BE49-F238E27FC236}">
                <a16:creationId xmlns:a16="http://schemas.microsoft.com/office/drawing/2014/main" id="{EB6F59CD-D37A-D34D-4F78-5D07087DC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2221639"/>
            <a:ext cx="11779048" cy="441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85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C8334A-0B91-7ABC-93AB-DB30370B09AB}"/>
              </a:ext>
            </a:extLst>
          </p:cNvPr>
          <p:cNvSpPr txBox="1"/>
          <p:nvPr/>
        </p:nvSpPr>
        <p:spPr>
          <a:xfrm>
            <a:off x="211393" y="353961"/>
            <a:ext cx="11769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spc="300" dirty="0">
                <a:solidFill>
                  <a:srgbClr val="FFFF00"/>
                </a:solidFill>
              </a:rPr>
              <a:t>TRAINING/TEST SPLIT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702AA-D020-D271-2B6C-F71EDD98F187}"/>
              </a:ext>
            </a:extLst>
          </p:cNvPr>
          <p:cNvSpPr txBox="1"/>
          <p:nvPr/>
        </p:nvSpPr>
        <p:spPr>
          <a:xfrm>
            <a:off x="285135" y="1740310"/>
            <a:ext cx="1045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2400" b="1" dirty="0"/>
              <a:t>Graph showing Training and Test Split</a:t>
            </a:r>
          </a:p>
        </p:txBody>
      </p:sp>
      <p:pic>
        <p:nvPicPr>
          <p:cNvPr id="11" name="Picture 10" descr="A graph with blue and orange lines">
            <a:extLst>
              <a:ext uri="{FF2B5EF4-FFF2-40B4-BE49-F238E27FC236}">
                <a16:creationId xmlns:a16="http://schemas.microsoft.com/office/drawing/2014/main" id="{0FD89B7E-53A0-A614-2A4B-99BA10C0E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12" y="2201976"/>
            <a:ext cx="11043546" cy="454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80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5C2CA-01C8-7CDA-B445-1993AD7EB16A}"/>
              </a:ext>
            </a:extLst>
          </p:cNvPr>
          <p:cNvSpPr txBox="1"/>
          <p:nvPr/>
        </p:nvSpPr>
        <p:spPr>
          <a:xfrm>
            <a:off x="226141" y="324464"/>
            <a:ext cx="11739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spc="300" dirty="0">
                <a:solidFill>
                  <a:srgbClr val="FFFF00"/>
                </a:solidFill>
              </a:rPr>
              <a:t>MODEL BUILDING AND EVALUATION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41EE65-515B-AB8A-E017-2B138C35D074}"/>
              </a:ext>
            </a:extLst>
          </p:cNvPr>
          <p:cNvSpPr txBox="1"/>
          <p:nvPr/>
        </p:nvSpPr>
        <p:spPr>
          <a:xfrm>
            <a:off x="226141" y="1720645"/>
            <a:ext cx="4758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1. ARIMA MODEL</a:t>
            </a:r>
          </a:p>
        </p:txBody>
      </p:sp>
      <p:pic>
        <p:nvPicPr>
          <p:cNvPr id="5" name="Picture 4" descr="A graph with blue and orange lines">
            <a:extLst>
              <a:ext uri="{FF2B5EF4-FFF2-40B4-BE49-F238E27FC236}">
                <a16:creationId xmlns:a16="http://schemas.microsoft.com/office/drawing/2014/main" id="{6F84D014-20C4-B238-7C1B-42DEFF072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1" y="2182310"/>
            <a:ext cx="11818375" cy="46257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number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1FF35ED9-0CFB-C280-C943-3A25F1417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88" y="2545276"/>
            <a:ext cx="2895933" cy="6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34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AB7A-9320-EEC1-7404-A43D4A434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7090"/>
            <a:ext cx="12034684" cy="954393"/>
          </a:xfrm>
        </p:spPr>
        <p:txBody>
          <a:bodyPr>
            <a:normAutofit fontScale="90000"/>
          </a:bodyPr>
          <a:lstStyle/>
          <a:p>
            <a:r>
              <a:rPr lang="en-IN" sz="6000" b="1" spc="300" dirty="0">
                <a:solidFill>
                  <a:srgbClr val="FFFF00"/>
                </a:solidFill>
              </a:rPr>
              <a:t>MODEL BUILDING AND EVALUATION</a:t>
            </a:r>
            <a:br>
              <a:rPr lang="en-IN" sz="6000" b="1" spc="300" dirty="0">
                <a:solidFill>
                  <a:srgbClr val="FFFF00"/>
                </a:solidFill>
              </a:rPr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840737-4E51-10E8-12A1-D46D17329E40}"/>
              </a:ext>
            </a:extLst>
          </p:cNvPr>
          <p:cNvSpPr txBox="1"/>
          <p:nvPr/>
        </p:nvSpPr>
        <p:spPr>
          <a:xfrm>
            <a:off x="147484" y="1671483"/>
            <a:ext cx="5152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2. SARIMA MODEL</a:t>
            </a:r>
          </a:p>
        </p:txBody>
      </p:sp>
      <p:pic>
        <p:nvPicPr>
          <p:cNvPr id="5" name="Picture 4" descr="A graph with blue and orange lines">
            <a:extLst>
              <a:ext uri="{FF2B5EF4-FFF2-40B4-BE49-F238E27FC236}">
                <a16:creationId xmlns:a16="http://schemas.microsoft.com/office/drawing/2014/main" id="{D3065CFC-68AA-3EE1-C4E4-05A30D021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7" y="2133148"/>
            <a:ext cx="11828207" cy="4519052"/>
          </a:xfrm>
          <a:prstGeom prst="rect">
            <a:avLst/>
          </a:prstGeom>
        </p:spPr>
      </p:pic>
      <p:pic>
        <p:nvPicPr>
          <p:cNvPr id="7" name="Picture 6" descr="A white background with black numbers&#10;&#10;Description automatically generated">
            <a:extLst>
              <a:ext uri="{FF2B5EF4-FFF2-40B4-BE49-F238E27FC236}">
                <a16:creationId xmlns:a16="http://schemas.microsoft.com/office/drawing/2014/main" id="{25074C5E-F287-17AF-1FA2-420D5E4FA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190" y="2450604"/>
            <a:ext cx="2492810" cy="77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03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7ADE-C2C1-207F-EE3B-7EB729A12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1" y="835078"/>
            <a:ext cx="11965858" cy="787245"/>
          </a:xfrm>
        </p:spPr>
        <p:txBody>
          <a:bodyPr>
            <a:normAutofit fontScale="90000"/>
          </a:bodyPr>
          <a:lstStyle/>
          <a:p>
            <a:r>
              <a:rPr lang="en-IN" sz="6000" b="1" spc="300" dirty="0">
                <a:solidFill>
                  <a:srgbClr val="FFFF00"/>
                </a:solidFill>
              </a:rPr>
              <a:t>MODEL BUILDING AND EVALUATION</a:t>
            </a:r>
            <a:br>
              <a:rPr lang="en-IN" sz="6000" b="1" spc="300" dirty="0">
                <a:solidFill>
                  <a:srgbClr val="FFFF00"/>
                </a:solidFill>
              </a:rPr>
            </a:b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D23D4-0A9E-D204-2561-4120FBDF778E}"/>
              </a:ext>
            </a:extLst>
          </p:cNvPr>
          <p:cNvSpPr txBox="1"/>
          <p:nvPr/>
        </p:nvSpPr>
        <p:spPr>
          <a:xfrm>
            <a:off x="113071" y="1730478"/>
            <a:ext cx="537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3. </a:t>
            </a:r>
            <a:r>
              <a:rPr lang="en-IN" sz="2400" b="1" i="0" dirty="0">
                <a:effectLst/>
                <a:latin typeface="system-ui"/>
              </a:rPr>
              <a:t>ETS - Exponential Smoothing Model</a:t>
            </a:r>
          </a:p>
        </p:txBody>
      </p:sp>
      <p:pic>
        <p:nvPicPr>
          <p:cNvPr id="11" name="Picture 10" descr="A graph with blue and orange lines">
            <a:extLst>
              <a:ext uri="{FF2B5EF4-FFF2-40B4-BE49-F238E27FC236}">
                <a16:creationId xmlns:a16="http://schemas.microsoft.com/office/drawing/2014/main" id="{B3BE95FD-72C7-0A89-E45E-4EF5E40B9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1" y="2192144"/>
            <a:ext cx="11965857" cy="4573862"/>
          </a:xfrm>
          <a:prstGeom prst="rect">
            <a:avLst/>
          </a:prstGeom>
        </p:spPr>
      </p:pic>
      <p:pic>
        <p:nvPicPr>
          <p:cNvPr id="13" name="Picture 12" descr="A number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76A89A20-564C-EB2E-779B-37AE75F2F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811" y="2487561"/>
            <a:ext cx="2468589" cy="57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74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ECCC-E212-956A-D6E2-6098B6FF8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5581"/>
            <a:ext cx="12192000" cy="806909"/>
          </a:xfrm>
        </p:spPr>
        <p:txBody>
          <a:bodyPr>
            <a:normAutofit fontScale="90000"/>
          </a:bodyPr>
          <a:lstStyle/>
          <a:p>
            <a:r>
              <a:rPr lang="en-IN" sz="6000" b="1" spc="300" dirty="0">
                <a:solidFill>
                  <a:srgbClr val="FFFF00"/>
                </a:solidFill>
              </a:rPr>
              <a:t>MODEL BUILDING AND EVALUATION</a:t>
            </a:r>
            <a:br>
              <a:rPr lang="en-IN" sz="6000" b="1" spc="300" dirty="0">
                <a:solidFill>
                  <a:srgbClr val="FFFF00"/>
                </a:solidFill>
              </a:rPr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984CD-775B-35F4-90F5-72CDB6E1A569}"/>
              </a:ext>
            </a:extLst>
          </p:cNvPr>
          <p:cNvSpPr txBox="1"/>
          <p:nvPr/>
        </p:nvSpPr>
        <p:spPr>
          <a:xfrm>
            <a:off x="108155" y="1691148"/>
            <a:ext cx="5840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4. </a:t>
            </a:r>
            <a:r>
              <a:rPr lang="nl-NL" sz="2400" b="1" i="0" dirty="0">
                <a:effectLst/>
                <a:latin typeface="system-ui"/>
              </a:rPr>
              <a:t>RNN - Recuurent Neural Network Model</a:t>
            </a:r>
          </a:p>
        </p:txBody>
      </p:sp>
      <p:pic>
        <p:nvPicPr>
          <p:cNvPr id="7" name="Picture 6" descr="A graph with blue and orange lines">
            <a:extLst>
              <a:ext uri="{FF2B5EF4-FFF2-40B4-BE49-F238E27FC236}">
                <a16:creationId xmlns:a16="http://schemas.microsoft.com/office/drawing/2014/main" id="{64ED527A-B225-BF1B-E5FA-4BEE891DB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25" y="2152813"/>
            <a:ext cx="11900220" cy="4631445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B7C11E9-9C3B-86D2-81C4-0FD83A102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334" y="2437844"/>
            <a:ext cx="3608439" cy="6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30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F406E-E567-6614-770A-E60AEAC01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05" y="1193731"/>
            <a:ext cx="12005187" cy="461666"/>
          </a:xfrm>
        </p:spPr>
        <p:txBody>
          <a:bodyPr>
            <a:normAutofit fontScale="90000"/>
          </a:bodyPr>
          <a:lstStyle/>
          <a:p>
            <a:r>
              <a:rPr lang="en-IN" sz="6000" b="1" spc="300" dirty="0">
                <a:solidFill>
                  <a:srgbClr val="FFFF00"/>
                </a:solidFill>
              </a:rPr>
              <a:t>MODEL BUILDING AND EVALUATION</a:t>
            </a:r>
            <a:br>
              <a:rPr lang="en-IN" sz="6000" b="1" spc="300" dirty="0">
                <a:solidFill>
                  <a:srgbClr val="FFFF00"/>
                </a:solidFill>
              </a:rPr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010E3C-59A8-F4FF-6CCE-DD4D5D3DBF35}"/>
              </a:ext>
            </a:extLst>
          </p:cNvPr>
          <p:cNvSpPr txBox="1"/>
          <p:nvPr/>
        </p:nvSpPr>
        <p:spPr>
          <a:xfrm>
            <a:off x="93406" y="1700981"/>
            <a:ext cx="6002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5.</a:t>
            </a:r>
            <a:r>
              <a:rPr lang="en-US" sz="2400" b="1" i="0" dirty="0">
                <a:effectLst/>
                <a:latin typeface="system-ui"/>
              </a:rPr>
              <a:t> GRU - Gated Recurrent unit Model</a:t>
            </a:r>
          </a:p>
        </p:txBody>
      </p:sp>
      <p:pic>
        <p:nvPicPr>
          <p:cNvPr id="5" name="Picture 4" descr="A graph with blue and orange lines">
            <a:extLst>
              <a:ext uri="{FF2B5EF4-FFF2-40B4-BE49-F238E27FC236}">
                <a16:creationId xmlns:a16="http://schemas.microsoft.com/office/drawing/2014/main" id="{4CC1E9FA-7626-9210-4E1C-DCCBD18F6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6" y="2162646"/>
            <a:ext cx="12005187" cy="4611780"/>
          </a:xfrm>
          <a:prstGeom prst="rect">
            <a:avLst/>
          </a:prstGeom>
        </p:spPr>
      </p:pic>
      <p:pic>
        <p:nvPicPr>
          <p:cNvPr id="7" name="Picture 6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5A519183-5E08-50FA-FB6B-C911B48A3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285" y="2414603"/>
            <a:ext cx="3572333" cy="68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83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88BBB-0067-DA21-14AF-69BAF8EB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8368"/>
            <a:ext cx="12044516" cy="236638"/>
          </a:xfrm>
        </p:spPr>
        <p:txBody>
          <a:bodyPr>
            <a:normAutofit fontScale="90000"/>
          </a:bodyPr>
          <a:lstStyle/>
          <a:p>
            <a:r>
              <a:rPr lang="en-IN" sz="6000" b="1" spc="300" dirty="0">
                <a:solidFill>
                  <a:srgbClr val="FFFF00"/>
                </a:solidFill>
              </a:rPr>
              <a:t>MODEL BUILDING AND EVALUATION</a:t>
            </a:r>
            <a:br>
              <a:rPr lang="en-IN" sz="6000" b="1" spc="300" dirty="0">
                <a:solidFill>
                  <a:srgbClr val="FFFF00"/>
                </a:solidFill>
              </a:rPr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F83940-E2C0-DF6F-109E-A4F5503E17F3}"/>
              </a:ext>
            </a:extLst>
          </p:cNvPr>
          <p:cNvSpPr txBox="1"/>
          <p:nvPr/>
        </p:nvSpPr>
        <p:spPr>
          <a:xfrm>
            <a:off x="147484" y="1700981"/>
            <a:ext cx="510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6. </a:t>
            </a:r>
            <a:r>
              <a:rPr lang="en-IN" sz="2400" b="1" i="0" dirty="0">
                <a:effectLst/>
                <a:latin typeface="system-ui"/>
              </a:rPr>
              <a:t>LSTM Model</a:t>
            </a:r>
          </a:p>
        </p:txBody>
      </p:sp>
      <p:pic>
        <p:nvPicPr>
          <p:cNvPr id="5" name="Picture 4" descr="A graph of a stock market">
            <a:extLst>
              <a:ext uri="{FF2B5EF4-FFF2-40B4-BE49-F238E27FC236}">
                <a16:creationId xmlns:a16="http://schemas.microsoft.com/office/drawing/2014/main" id="{0C56B363-3E66-0CD1-32BD-4A7442910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8" y="2162645"/>
            <a:ext cx="11965858" cy="45921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91469F5-3EFD-AD07-9104-B8CFC6C88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24" y="2398621"/>
            <a:ext cx="3470066" cy="62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70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81570-1F02-DAD6-62C7-B892C4FAE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6" y="1179206"/>
            <a:ext cx="12054348" cy="69490"/>
          </a:xfrm>
        </p:spPr>
        <p:txBody>
          <a:bodyPr>
            <a:normAutofit fontScale="90000"/>
          </a:bodyPr>
          <a:lstStyle/>
          <a:p>
            <a:r>
              <a:rPr lang="en-IN" sz="6000" b="1" spc="300" dirty="0">
                <a:solidFill>
                  <a:srgbClr val="FFFF00"/>
                </a:solidFill>
              </a:rPr>
              <a:t>MODEL BUILDING AND EVALUATION</a:t>
            </a:r>
            <a:br>
              <a:rPr lang="en-IN" sz="6000" b="1" spc="300" dirty="0">
                <a:solidFill>
                  <a:srgbClr val="FFFF00"/>
                </a:solidFill>
              </a:rPr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2CB5D-C942-3AE0-5EA7-1527340F273B}"/>
              </a:ext>
            </a:extLst>
          </p:cNvPr>
          <p:cNvSpPr txBox="1"/>
          <p:nvPr/>
        </p:nvSpPr>
        <p:spPr>
          <a:xfrm>
            <a:off x="167148" y="1691148"/>
            <a:ext cx="1129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2400"/>
              <a:t>Selecting </a:t>
            </a:r>
            <a:r>
              <a:rPr lang="en-IN" sz="2400" b="1"/>
              <a:t>LSTM</a:t>
            </a:r>
            <a:r>
              <a:rPr lang="en-IN" sz="2400"/>
              <a:t> as best Model based on RMSE and MAE. </a:t>
            </a:r>
            <a:endParaRPr lang="en-IN" sz="2400" dirty="0"/>
          </a:p>
        </p:txBody>
      </p:sp>
      <p:pic>
        <p:nvPicPr>
          <p:cNvPr id="5" name="Picture 4" descr="A graph of different models&#10;&#10;Description automatically generated">
            <a:extLst>
              <a:ext uri="{FF2B5EF4-FFF2-40B4-BE49-F238E27FC236}">
                <a16:creationId xmlns:a16="http://schemas.microsoft.com/office/drawing/2014/main" id="{590D00A9-B631-E0D7-8491-A2F2E6791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28" y="2152813"/>
            <a:ext cx="11297265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77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778DB0-EADB-6D69-CA20-4175EB872CAB}"/>
              </a:ext>
            </a:extLst>
          </p:cNvPr>
          <p:cNvSpPr txBox="1"/>
          <p:nvPr/>
        </p:nvSpPr>
        <p:spPr>
          <a:xfrm>
            <a:off x="1124607" y="490256"/>
            <a:ext cx="9942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BB70E5-611D-D016-E55E-FA8ABFE3C291}"/>
              </a:ext>
            </a:extLst>
          </p:cNvPr>
          <p:cNvSpPr txBox="1"/>
          <p:nvPr/>
        </p:nvSpPr>
        <p:spPr>
          <a:xfrm>
            <a:off x="0" y="2314820"/>
            <a:ext cx="11897033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2400" dirty="0"/>
              <a:t>A market where shares are publicly issued and traded is known as share market.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2400" dirty="0"/>
              <a:t>Implementing the concept of algorithm trading, which uses automated, pre-programmed trading strategies to predict stock prices.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2400" dirty="0"/>
              <a:t>Time series forecasting (predicting future values based on historical values) applies well to stock forecasting 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2400" dirty="0"/>
              <a:t>We are going to implement multiple types of algorithms because different types of data requires different types if techniques.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2400" dirty="0"/>
              <a:t>Decided to implement a simple User Interface to operate this whole process for users so to make prediction for future share prices.</a:t>
            </a:r>
          </a:p>
        </p:txBody>
      </p:sp>
    </p:spTree>
    <p:extLst>
      <p:ext uri="{BB962C8B-B14F-4D97-AF65-F5344CB8AC3E}">
        <p14:creationId xmlns:p14="http://schemas.microsoft.com/office/powerpoint/2010/main" val="1803759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5E4CA-9D86-0664-8EE6-D6A36D22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43" y="372961"/>
            <a:ext cx="10972800" cy="1143000"/>
          </a:xfrm>
        </p:spPr>
        <p:txBody>
          <a:bodyPr/>
          <a:lstStyle/>
          <a:p>
            <a:r>
              <a:rPr lang="en-IN" b="1" spc="300" dirty="0">
                <a:solidFill>
                  <a:srgbClr val="FFFF00"/>
                </a:solidFill>
              </a:rPr>
              <a:t>DEPLOYMENT UI</a:t>
            </a:r>
          </a:p>
        </p:txBody>
      </p:sp>
      <p:pic>
        <p:nvPicPr>
          <p:cNvPr id="4" name="Picture 3" descr="A screen shot of a graph">
            <a:extLst>
              <a:ext uri="{FF2B5EF4-FFF2-40B4-BE49-F238E27FC236}">
                <a16:creationId xmlns:a16="http://schemas.microsoft.com/office/drawing/2014/main" id="{78851A9A-C8AF-159C-8238-F4E596D6C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5" y="1700981"/>
            <a:ext cx="11828206" cy="505377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46A5B46-D8D4-E4DE-5B0B-66B3DB2E8DD3}"/>
              </a:ext>
            </a:extLst>
          </p:cNvPr>
          <p:cNvCxnSpPr/>
          <p:nvPr/>
        </p:nvCxnSpPr>
        <p:spPr>
          <a:xfrm flipV="1">
            <a:off x="7049729" y="3429000"/>
            <a:ext cx="973394" cy="91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C40BF35-1E65-8F0B-9372-0CB72C9A395E}"/>
              </a:ext>
            </a:extLst>
          </p:cNvPr>
          <p:cNvSpPr txBox="1"/>
          <p:nvPr/>
        </p:nvSpPr>
        <p:spPr>
          <a:xfrm>
            <a:off x="8023123" y="3048000"/>
            <a:ext cx="169114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Predicted Price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EF334C-EB03-A2D8-17E5-AD3E0606FCBC}"/>
              </a:ext>
            </a:extLst>
          </p:cNvPr>
          <p:cNvCxnSpPr/>
          <p:nvPr/>
        </p:nvCxnSpPr>
        <p:spPr>
          <a:xfrm flipV="1">
            <a:off x="5643716" y="4975123"/>
            <a:ext cx="4070555" cy="294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0DF0A3D-D8A8-AF30-2D57-041D8783A870}"/>
              </a:ext>
            </a:extLst>
          </p:cNvPr>
          <p:cNvSpPr txBox="1"/>
          <p:nvPr/>
        </p:nvSpPr>
        <p:spPr>
          <a:xfrm>
            <a:off x="9753601" y="4787687"/>
            <a:ext cx="161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Historical Price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DED8DD-41BB-8DB8-F025-5F0268F23186}"/>
              </a:ext>
            </a:extLst>
          </p:cNvPr>
          <p:cNvCxnSpPr/>
          <p:nvPr/>
        </p:nvCxnSpPr>
        <p:spPr>
          <a:xfrm flipV="1">
            <a:off x="2300748" y="2526890"/>
            <a:ext cx="0" cy="993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1DDCB4-7BD8-5183-2E60-41601EC9D251}"/>
              </a:ext>
            </a:extLst>
          </p:cNvPr>
          <p:cNvSpPr txBox="1"/>
          <p:nvPr/>
        </p:nvSpPr>
        <p:spPr>
          <a:xfrm>
            <a:off x="324465" y="2143432"/>
            <a:ext cx="294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Section to upload data file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601288-F10C-19FB-BD0C-348C94E86108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1170039" y="5270090"/>
            <a:ext cx="486697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90048A1-88FB-05C0-426E-A2670B74391E}"/>
              </a:ext>
            </a:extLst>
          </p:cNvPr>
          <p:cNvSpPr txBox="1"/>
          <p:nvPr/>
        </p:nvSpPr>
        <p:spPr>
          <a:xfrm>
            <a:off x="324465" y="5639422"/>
            <a:ext cx="266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Future Date for Selection</a:t>
            </a:r>
          </a:p>
        </p:txBody>
      </p:sp>
    </p:spTree>
    <p:extLst>
      <p:ext uri="{BB962C8B-B14F-4D97-AF65-F5344CB8AC3E}">
        <p14:creationId xmlns:p14="http://schemas.microsoft.com/office/powerpoint/2010/main" val="3888913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D72FB-5A80-99F0-D5E0-DF9880C0B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300" dirty="0">
                <a:solidFill>
                  <a:srgbClr val="FFFF00"/>
                </a:solidFill>
              </a:rPr>
              <a:t>DEPLOYMENT UI</a:t>
            </a:r>
            <a:endParaRPr lang="en-IN" dirty="0"/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40743C3E-FDE7-563B-2DE0-D8CDA3EA7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2" y="2310580"/>
            <a:ext cx="9085006" cy="4385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C90E5F-DB2E-32D6-ADB5-71BC9969AB9E}"/>
              </a:ext>
            </a:extLst>
          </p:cNvPr>
          <p:cNvSpPr txBox="1"/>
          <p:nvPr/>
        </p:nvSpPr>
        <p:spPr>
          <a:xfrm>
            <a:off x="98323" y="1681316"/>
            <a:ext cx="691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2400" b="1" dirty="0"/>
              <a:t>Predicted Prices for future Dates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A94A860B-C9D3-5DC2-B16F-64494069314E}"/>
              </a:ext>
            </a:extLst>
          </p:cNvPr>
          <p:cNvSpPr/>
          <p:nvPr/>
        </p:nvSpPr>
        <p:spPr>
          <a:xfrm>
            <a:off x="4562168" y="3254477"/>
            <a:ext cx="707922" cy="2821858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336711-E6D4-FEFD-8AB5-D541A94B7282}"/>
              </a:ext>
            </a:extLst>
          </p:cNvPr>
          <p:cNvSpPr txBox="1"/>
          <p:nvPr/>
        </p:nvSpPr>
        <p:spPr>
          <a:xfrm>
            <a:off x="5407742" y="4316361"/>
            <a:ext cx="285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Predicted Price for future dates</a:t>
            </a:r>
          </a:p>
        </p:txBody>
      </p:sp>
    </p:spTree>
    <p:extLst>
      <p:ext uri="{BB962C8B-B14F-4D97-AF65-F5344CB8AC3E}">
        <p14:creationId xmlns:p14="http://schemas.microsoft.com/office/powerpoint/2010/main" val="542223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07F4F-7045-FEBB-3228-A0193B257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300" dirty="0">
                <a:solidFill>
                  <a:srgbClr val="FFFF00"/>
                </a:solidFill>
              </a:rPr>
              <a:t>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B7549-4548-238F-B135-CC5216208840}"/>
              </a:ext>
            </a:extLst>
          </p:cNvPr>
          <p:cNvSpPr txBox="1"/>
          <p:nvPr/>
        </p:nvSpPr>
        <p:spPr>
          <a:xfrm>
            <a:off x="186813" y="1710813"/>
            <a:ext cx="118183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400" b="1" dirty="0"/>
              <a:t>Data Preprocessing Challenges</a:t>
            </a:r>
          </a:p>
          <a:p>
            <a:endParaRPr lang="en-IN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Dealing with timely  streams of active financial data.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Interpolation of missing or outlying data points.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Validating and making sure of consistency in the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221ECD-5DD4-E7BA-BC98-2362D3205870}"/>
              </a:ext>
            </a:extLst>
          </p:cNvPr>
          <p:cNvSpPr txBox="1"/>
          <p:nvPr/>
        </p:nvSpPr>
        <p:spPr>
          <a:xfrm>
            <a:off x="186813" y="3352800"/>
            <a:ext cx="8583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2. </a:t>
            </a:r>
            <a:r>
              <a:rPr lang="en-IN" sz="2400" b="1" dirty="0"/>
              <a:t>Model Deployment Woes</a:t>
            </a:r>
          </a:p>
          <a:p>
            <a:endParaRPr lang="en-IN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Choosing the right M.L. algorithm.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Finding the best hyper parameter for predictions.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D967A-B94E-AB55-9D18-47BC3D0084AB}"/>
              </a:ext>
            </a:extLst>
          </p:cNvPr>
          <p:cNvSpPr txBox="1"/>
          <p:nvPr/>
        </p:nvSpPr>
        <p:spPr>
          <a:xfrm>
            <a:off x="186813" y="4922460"/>
            <a:ext cx="721687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3. </a:t>
            </a:r>
            <a:r>
              <a:rPr lang="en-IN" sz="2400" b="1" dirty="0" err="1"/>
              <a:t>Streamlit</a:t>
            </a:r>
            <a:r>
              <a:rPr lang="en-IN" sz="2400" b="1" dirty="0"/>
              <a:t> Visualization Issues</a:t>
            </a:r>
          </a:p>
          <a:p>
            <a:endParaRPr lang="en-IN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Working with voluminous data sets.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Software and Library version mismatch.</a:t>
            </a:r>
          </a:p>
        </p:txBody>
      </p:sp>
    </p:spTree>
    <p:extLst>
      <p:ext uri="{BB962C8B-B14F-4D97-AF65-F5344CB8AC3E}">
        <p14:creationId xmlns:p14="http://schemas.microsoft.com/office/powerpoint/2010/main" val="1141342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85E7C-4B88-FC00-F144-7B539F327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300" dirty="0">
                <a:solidFill>
                  <a:srgbClr val="FFFF00"/>
                </a:solidFill>
              </a:rPr>
              <a:t>ADVANTAGES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0C6D4A-540A-3ED1-14D1-EE0C194A5F2B}"/>
              </a:ext>
            </a:extLst>
          </p:cNvPr>
          <p:cNvSpPr txBox="1"/>
          <p:nvPr/>
        </p:nvSpPr>
        <p:spPr>
          <a:xfrm>
            <a:off x="127820" y="1750142"/>
            <a:ext cx="103337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1. </a:t>
            </a:r>
            <a:r>
              <a:rPr lang="en-IN" sz="2400" b="1" dirty="0"/>
              <a:t>Identifying Patterns </a:t>
            </a:r>
            <a:r>
              <a:rPr lang="en-IN" sz="2400" dirty="0"/>
              <a:t>: help in identifying trends, seasonality, and other patterns in data.</a:t>
            </a:r>
          </a:p>
          <a:p>
            <a:endParaRPr lang="en-IN" sz="2400" dirty="0"/>
          </a:p>
          <a:p>
            <a:r>
              <a:rPr lang="en-IN" sz="2400" dirty="0"/>
              <a:t>2. </a:t>
            </a:r>
            <a:r>
              <a:rPr lang="en-IN" sz="2400" b="1" dirty="0"/>
              <a:t>Making Predictions : </a:t>
            </a:r>
            <a:r>
              <a:rPr lang="en-IN" sz="2400" dirty="0"/>
              <a:t>help predict future values based on historical data. This can be used for business  planning, stock market analysis, and more.</a:t>
            </a:r>
            <a:endParaRPr lang="en-IN" sz="2400" b="1" dirty="0"/>
          </a:p>
          <a:p>
            <a:endParaRPr lang="en-IN" sz="2400" dirty="0"/>
          </a:p>
          <a:p>
            <a:r>
              <a:rPr lang="en-IN" sz="2400" dirty="0"/>
              <a:t>3. </a:t>
            </a:r>
            <a:r>
              <a:rPr lang="en-IN" sz="2400" b="1" dirty="0"/>
              <a:t>Understanding Data : </a:t>
            </a:r>
            <a:r>
              <a:rPr lang="en-IN" sz="2400" dirty="0"/>
              <a:t>helps to understand the underlying structure of data.</a:t>
            </a:r>
            <a:endParaRPr lang="en-IN" sz="2400" b="1" dirty="0"/>
          </a:p>
          <a:p>
            <a:endParaRPr lang="en-IN" sz="2400" dirty="0"/>
          </a:p>
          <a:p>
            <a:r>
              <a:rPr lang="en-IN" sz="2400" dirty="0"/>
              <a:t>4. </a:t>
            </a:r>
            <a:r>
              <a:rPr lang="en-IN" sz="2400" b="1" dirty="0"/>
              <a:t>Assessing Risk : </a:t>
            </a:r>
            <a:r>
              <a:rPr lang="en-IN" sz="2400" dirty="0"/>
              <a:t>help to assess and manage risk associated with factors like market fluctuations or supply chain disruptions.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4113145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8DB97B-C4A6-98E0-1254-EFC566F909BE}"/>
              </a:ext>
            </a:extLst>
          </p:cNvPr>
          <p:cNvSpPr/>
          <p:nvPr/>
        </p:nvSpPr>
        <p:spPr>
          <a:xfrm>
            <a:off x="4886634" y="2839515"/>
            <a:ext cx="53389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</a:t>
            </a:r>
            <a:endParaRPr lang="en-US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5065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CF4BF-21C5-E1EA-FB94-F2448BFC4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6984" y="105394"/>
            <a:ext cx="6616800" cy="1487432"/>
          </a:xfrm>
        </p:spPr>
        <p:txBody>
          <a:bodyPr/>
          <a:lstStyle/>
          <a:p>
            <a:r>
              <a:rPr lang="en-IN" b="1" spc="300" dirty="0">
                <a:solidFill>
                  <a:srgbClr val="FFFF00"/>
                </a:solidFill>
                <a:effectLst>
                  <a:outerShdw blurRad="50800" dist="50800" dir="5400000" sx="1000" sy="1000" algn="ctr" rotWithShape="0">
                    <a:srgbClr val="000000">
                      <a:alpha val="71000"/>
                    </a:srgbClr>
                  </a:outerShdw>
                </a:effectLst>
              </a:rPr>
              <a:t>NEED OF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862FCF-323F-433C-721E-52A4CF8BD962}"/>
              </a:ext>
            </a:extLst>
          </p:cNvPr>
          <p:cNvSpPr txBox="1"/>
          <p:nvPr/>
        </p:nvSpPr>
        <p:spPr>
          <a:xfrm>
            <a:off x="235974" y="2716463"/>
            <a:ext cx="105205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2400" dirty="0"/>
              <a:t>The stock market is known for being volatile, dynamic and nonlinear.</a:t>
            </a: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2400" dirty="0"/>
              <a:t>Accurate stock price prediction is extremely challenging because of multiple factors.</a:t>
            </a: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2400" dirty="0"/>
              <a:t>But all of this also means that there’s a lot of data to find pattern in.</a:t>
            </a: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2400" dirty="0"/>
              <a:t>So, we keep exploring analytics techniques to detect stock market trends.</a:t>
            </a: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2400" dirty="0"/>
              <a:t>So, they can be analysed as a sequence of discrete-time data.</a:t>
            </a: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2400" dirty="0"/>
              <a:t>Despite the volatility, stock prices aren’t just randomly generated numbers.</a:t>
            </a:r>
          </a:p>
        </p:txBody>
      </p:sp>
    </p:spTree>
    <p:extLst>
      <p:ext uri="{BB962C8B-B14F-4D97-AF65-F5344CB8AC3E}">
        <p14:creationId xmlns:p14="http://schemas.microsoft.com/office/powerpoint/2010/main" val="1102851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BE71F-A399-C2F3-43A3-DDC0C8BC7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8325" y="9832"/>
            <a:ext cx="7512255" cy="1632155"/>
          </a:xfrm>
        </p:spPr>
        <p:txBody>
          <a:bodyPr/>
          <a:lstStyle/>
          <a:p>
            <a:r>
              <a:rPr lang="en-IN" b="1" spc="300" dirty="0">
                <a:solidFill>
                  <a:srgbClr val="FFFF00"/>
                </a:solidFill>
              </a:rPr>
              <a:t>METHODOLOGY</a:t>
            </a:r>
          </a:p>
        </p:txBody>
      </p:sp>
      <p:pic>
        <p:nvPicPr>
          <p:cNvPr id="5" name="Picture 4" descr="A blue and yellow snake logo&#10;&#10;Description automatically generated">
            <a:extLst>
              <a:ext uri="{FF2B5EF4-FFF2-40B4-BE49-F238E27FC236}">
                <a16:creationId xmlns:a16="http://schemas.microsoft.com/office/drawing/2014/main" id="{48D81E2D-CB38-9DAF-B80A-02C2917A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3" y="2009671"/>
            <a:ext cx="743579" cy="671733"/>
          </a:xfrm>
          <a:prstGeom prst="rect">
            <a:avLst/>
          </a:prstGeom>
        </p:spPr>
      </p:pic>
      <p:pic>
        <p:nvPicPr>
          <p:cNvPr id="7" name="Picture 6" descr="A logo of a book&#10;&#10;Description automatically generated">
            <a:extLst>
              <a:ext uri="{FF2B5EF4-FFF2-40B4-BE49-F238E27FC236}">
                <a16:creationId xmlns:a16="http://schemas.microsoft.com/office/drawing/2014/main" id="{E66ECF58-8CEE-AD54-B9DF-CEB689B85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8" t="22053" r="22267" b="20912"/>
          <a:stretch/>
        </p:blipFill>
        <p:spPr>
          <a:xfrm>
            <a:off x="6096000" y="1927778"/>
            <a:ext cx="823965" cy="753626"/>
          </a:xfrm>
          <a:prstGeom prst="rect">
            <a:avLst/>
          </a:prstGeom>
        </p:spPr>
      </p:pic>
      <p:pic>
        <p:nvPicPr>
          <p:cNvPr id="9" name="Picture 8" descr="A black and white image of a gear with a word&#10;&#10;Description automatically generated">
            <a:extLst>
              <a:ext uri="{FF2B5EF4-FFF2-40B4-BE49-F238E27FC236}">
                <a16:creationId xmlns:a16="http://schemas.microsoft.com/office/drawing/2014/main" id="{91549A7E-E83F-B052-8228-393D1B7F27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39" y="4160710"/>
            <a:ext cx="807793" cy="807793"/>
          </a:xfrm>
          <a:prstGeom prst="rect">
            <a:avLst/>
          </a:prstGeom>
        </p:spPr>
      </p:pic>
      <p:pic>
        <p:nvPicPr>
          <p:cNvPr id="11" name="Picture 10" descr="A logo with a paper boat&#10;&#10;Description automatically generated">
            <a:extLst>
              <a:ext uri="{FF2B5EF4-FFF2-40B4-BE49-F238E27FC236}">
                <a16:creationId xmlns:a16="http://schemas.microsoft.com/office/drawing/2014/main" id="{CD1F2C35-712E-0CB2-5D6B-022DC2C2A4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900" y="4273204"/>
            <a:ext cx="1142164" cy="5828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548A92-CB60-73D6-2986-F13CB67AC381}"/>
              </a:ext>
            </a:extLst>
          </p:cNvPr>
          <p:cNvSpPr txBox="1"/>
          <p:nvPr/>
        </p:nvSpPr>
        <p:spPr>
          <a:xfrm>
            <a:off x="1276141" y="2100105"/>
            <a:ext cx="2783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Python Language</a:t>
            </a:r>
          </a:p>
          <a:p>
            <a:r>
              <a:rPr lang="en-IN" dirty="0"/>
              <a:t>Python is a rich language for Data Science and AI.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79BDB1-ACAE-007D-76C4-44C1B3E0C633}"/>
              </a:ext>
            </a:extLst>
          </p:cNvPr>
          <p:cNvSpPr txBox="1"/>
          <p:nvPr/>
        </p:nvSpPr>
        <p:spPr>
          <a:xfrm>
            <a:off x="1185705" y="4160710"/>
            <a:ext cx="4408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Long Short Term Memory(LSTM)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Autoregressive integrated moving average (ARIMA)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Seasonal Autoregressive Integrated Moving Average</a:t>
            </a:r>
            <a:r>
              <a:rPr lang="en-IN" dirty="0"/>
              <a:t>(SARIMA)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Deep Learning Models(RNN,GRU,LSTM)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80EBFA-504B-0516-5F77-8A14BAA466B2}"/>
              </a:ext>
            </a:extLst>
          </p:cNvPr>
          <p:cNvSpPr txBox="1"/>
          <p:nvPr/>
        </p:nvSpPr>
        <p:spPr>
          <a:xfrm>
            <a:off x="7079064" y="1927778"/>
            <a:ext cx="2517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Libraries</a:t>
            </a:r>
          </a:p>
          <a:p>
            <a:r>
              <a:rPr lang="en-IN" dirty="0"/>
              <a:t>Pandas, </a:t>
            </a:r>
            <a:r>
              <a:rPr lang="en-IN" dirty="0" err="1"/>
              <a:t>Numpy</a:t>
            </a:r>
            <a:r>
              <a:rPr lang="en-IN" dirty="0"/>
              <a:t>, </a:t>
            </a:r>
            <a:r>
              <a:rPr lang="en-IN" dirty="0" err="1"/>
              <a:t>Sklearn</a:t>
            </a:r>
            <a:r>
              <a:rPr lang="en-IN" dirty="0"/>
              <a:t>,</a:t>
            </a:r>
          </a:p>
          <a:p>
            <a:r>
              <a:rPr lang="en-IN" dirty="0" err="1"/>
              <a:t>Tensorflow</a:t>
            </a:r>
            <a:r>
              <a:rPr lang="en-IN" dirty="0"/>
              <a:t> etc.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6E6636-F296-6581-E6EC-98B122FCFD2F}"/>
              </a:ext>
            </a:extLst>
          </p:cNvPr>
          <p:cNvSpPr txBox="1"/>
          <p:nvPr/>
        </p:nvSpPr>
        <p:spPr>
          <a:xfrm>
            <a:off x="7226710" y="4273204"/>
            <a:ext cx="3779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/>
              <a:t>Streamlit</a:t>
            </a:r>
            <a:r>
              <a:rPr lang="en-IN" b="1" dirty="0"/>
              <a:t> UI</a:t>
            </a:r>
          </a:p>
          <a:p>
            <a:r>
              <a:rPr lang="en-IN" dirty="0"/>
              <a:t>Provided User Interface using</a:t>
            </a:r>
          </a:p>
          <a:p>
            <a:r>
              <a:rPr lang="en-IN" dirty="0" err="1"/>
              <a:t>Streamlit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7196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01DE1-4B60-33F5-C6B3-81D5E821B0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9668" y="0"/>
            <a:ext cx="6616800" cy="1651819"/>
          </a:xfrm>
        </p:spPr>
        <p:txBody>
          <a:bodyPr/>
          <a:lstStyle/>
          <a:p>
            <a:r>
              <a:rPr lang="en-IN" b="1" spc="300" dirty="0">
                <a:solidFill>
                  <a:srgbClr val="FFFF00"/>
                </a:solidFill>
              </a:rPr>
              <a:t>STEPS PERFORMED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DB4FF-539E-9C84-66AB-0ABEBD7F557A}"/>
              </a:ext>
            </a:extLst>
          </p:cNvPr>
          <p:cNvSpPr txBox="1"/>
          <p:nvPr/>
        </p:nvSpPr>
        <p:spPr>
          <a:xfrm>
            <a:off x="216309" y="2566219"/>
            <a:ext cx="117593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800" dirty="0"/>
              <a:t>Importing and Cleaning Data (EDA)</a:t>
            </a:r>
          </a:p>
          <a:p>
            <a:pPr marL="342900" indent="-342900">
              <a:buAutoNum type="arabicPeriod"/>
            </a:pPr>
            <a:r>
              <a:rPr lang="en-IN" sz="2800" dirty="0"/>
              <a:t>Split the Data into training / test sets</a:t>
            </a:r>
          </a:p>
          <a:p>
            <a:pPr marL="342900" indent="-342900">
              <a:buAutoNum type="arabicPeriod"/>
            </a:pPr>
            <a:r>
              <a:rPr lang="en-IN" sz="2800" dirty="0"/>
              <a:t>Making Predictions</a:t>
            </a:r>
          </a:p>
          <a:p>
            <a:pPr marL="342900" indent="-342900">
              <a:buAutoNum type="arabicPeriod"/>
            </a:pPr>
            <a:r>
              <a:rPr lang="en-IN" sz="2800" dirty="0"/>
              <a:t>Evaluating and Improving Predictions</a:t>
            </a:r>
          </a:p>
          <a:p>
            <a:pPr marL="342900" indent="-342900">
              <a:buAutoNum type="arabicPeriod"/>
            </a:pPr>
            <a:r>
              <a:rPr lang="en-IN" sz="2800" dirty="0"/>
              <a:t>Model Deployment and User Interface Development</a:t>
            </a:r>
          </a:p>
        </p:txBody>
      </p:sp>
    </p:spTree>
    <p:extLst>
      <p:ext uri="{BB962C8B-B14F-4D97-AF65-F5344CB8AC3E}">
        <p14:creationId xmlns:p14="http://schemas.microsoft.com/office/powerpoint/2010/main" val="208284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0238-61B5-B4BB-A845-33EC44A19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4030" y="0"/>
            <a:ext cx="6616800" cy="1661652"/>
          </a:xfrm>
        </p:spPr>
        <p:txBody>
          <a:bodyPr/>
          <a:lstStyle/>
          <a:p>
            <a:r>
              <a:rPr lang="en-IN" b="1" spc="300" dirty="0">
                <a:solidFill>
                  <a:srgbClr val="FFFF00"/>
                </a:solidFill>
              </a:rPr>
              <a:t>EDA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61B91-839E-8F59-574A-360B917D4D89}"/>
              </a:ext>
            </a:extLst>
          </p:cNvPr>
          <p:cNvSpPr txBox="1"/>
          <p:nvPr/>
        </p:nvSpPr>
        <p:spPr>
          <a:xfrm>
            <a:off x="196645" y="1799303"/>
            <a:ext cx="204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dirty="0"/>
              <a:t>Data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050511-3986-416E-1129-B19917637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6" t="6587" r="15970" b="1988"/>
          <a:stretch/>
        </p:blipFill>
        <p:spPr>
          <a:xfrm>
            <a:off x="481781" y="2743200"/>
            <a:ext cx="4041058" cy="34117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E5804E-4B50-05C2-DA7E-05FD6663C0BA}"/>
              </a:ext>
            </a:extLst>
          </p:cNvPr>
          <p:cNvSpPr txBox="1"/>
          <p:nvPr/>
        </p:nvSpPr>
        <p:spPr>
          <a:xfrm>
            <a:off x="5594555" y="1966452"/>
            <a:ext cx="632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dirty="0"/>
              <a:t>Null Values in the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EC52FE-87D8-9141-D129-FB45AB817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678" y="2741253"/>
            <a:ext cx="3844412" cy="341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9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BF25-370A-F27B-EA4A-72EDC289BB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8661" y="0"/>
            <a:ext cx="6616800" cy="1888400"/>
          </a:xfrm>
        </p:spPr>
        <p:txBody>
          <a:bodyPr/>
          <a:lstStyle/>
          <a:p>
            <a:r>
              <a:rPr lang="en-IN" b="1" spc="300" dirty="0">
                <a:solidFill>
                  <a:srgbClr val="FFFF00"/>
                </a:solidFill>
              </a:rPr>
              <a:t>EDA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55ADB4-204E-D59C-5574-959AB01941FD}"/>
              </a:ext>
            </a:extLst>
          </p:cNvPr>
          <p:cNvSpPr txBox="1"/>
          <p:nvPr/>
        </p:nvSpPr>
        <p:spPr>
          <a:xfrm>
            <a:off x="393290" y="1799303"/>
            <a:ext cx="336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dirty="0"/>
              <a:t>Outliers Before Treatment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468A3-8D65-023F-FF37-FCD759689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11" y="2168636"/>
            <a:ext cx="9922100" cy="188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032B8B-2B41-7EDF-93C3-3E0B9E7883B6}"/>
              </a:ext>
            </a:extLst>
          </p:cNvPr>
          <p:cNvSpPr txBox="1"/>
          <p:nvPr/>
        </p:nvSpPr>
        <p:spPr>
          <a:xfrm>
            <a:off x="407418" y="4155359"/>
            <a:ext cx="333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dirty="0"/>
              <a:t>Outliers After Treatment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F0CBA4-41FE-52D6-2052-F78C62C80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11" y="4623014"/>
            <a:ext cx="9922100" cy="208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89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FFC42-3A4E-9712-3995-1867A41B5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2686" y="68826"/>
            <a:ext cx="6616800" cy="1671484"/>
          </a:xfrm>
        </p:spPr>
        <p:txBody>
          <a:bodyPr/>
          <a:lstStyle/>
          <a:p>
            <a:r>
              <a:rPr lang="en-IN" b="1" spc="300" dirty="0">
                <a:solidFill>
                  <a:srgbClr val="FFFF00"/>
                </a:solidFill>
              </a:rPr>
              <a:t>EDA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FBE92-1747-CADD-F894-4B4544E3F9D8}"/>
              </a:ext>
            </a:extLst>
          </p:cNvPr>
          <p:cNvSpPr txBox="1"/>
          <p:nvPr/>
        </p:nvSpPr>
        <p:spPr>
          <a:xfrm>
            <a:off x="167148" y="1740310"/>
            <a:ext cx="4198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b="1" dirty="0"/>
              <a:t>Correlation Heatmap </a:t>
            </a:r>
            <a:r>
              <a:rPr lang="en-IN" dirty="0"/>
              <a:t>: All columns show linear correlation except volume.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05D32-5DBD-E2BE-C63D-073B0CFDA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48" y="2458065"/>
            <a:ext cx="5558010" cy="41836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AE718F-F28F-E9BC-8253-A8CA9DD73E03}"/>
              </a:ext>
            </a:extLst>
          </p:cNvPr>
          <p:cNvSpPr txBox="1"/>
          <p:nvPr/>
        </p:nvSpPr>
        <p:spPr>
          <a:xfrm>
            <a:off x="6164826" y="1740310"/>
            <a:ext cx="4807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b="1" dirty="0"/>
              <a:t>Stock Prices Overtime </a:t>
            </a:r>
            <a:r>
              <a:rPr lang="en-IN" dirty="0"/>
              <a:t>: Stock prices overtime shows increase.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526775-55B1-D01C-3A57-730303803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273" y="2458065"/>
            <a:ext cx="5802579" cy="418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47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99EC1-B272-533E-9E4A-76FAEB2A2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27" y="396825"/>
            <a:ext cx="10587545" cy="1018033"/>
          </a:xfrm>
        </p:spPr>
        <p:txBody>
          <a:bodyPr>
            <a:normAutofit/>
          </a:bodyPr>
          <a:lstStyle/>
          <a:p>
            <a:pPr algn="ctr"/>
            <a:r>
              <a:rPr lang="en-IN" sz="6000" b="1" spc="300" dirty="0">
                <a:solidFill>
                  <a:srgbClr val="FFFF00"/>
                </a:solidFill>
              </a:rPr>
              <a:t>EDA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2F0CB-D626-D1F9-86F9-ADC250B39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323" y="1838633"/>
            <a:ext cx="5997677" cy="530941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tx1"/>
                </a:solidFill>
              </a:rPr>
              <a:t>Moving average of Adjusted Close Price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0FFC08-D221-D4A4-07F9-A7B8DFD7C2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2947768"/>
            <a:ext cx="5918917" cy="321989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8621F7-24B8-A079-9618-65E32C44D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1" y="1838633"/>
            <a:ext cx="6004433" cy="530941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tx1"/>
                </a:solidFill>
              </a:rPr>
              <a:t>Exponential Moving average of Adjusted Close Price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9A503BB-BCC2-50B6-22EC-9A676D096F0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50" y="2949227"/>
            <a:ext cx="5997575" cy="3216971"/>
          </a:xfrm>
        </p:spPr>
      </p:pic>
    </p:spTree>
    <p:extLst>
      <p:ext uri="{BB962C8B-B14F-4D97-AF65-F5344CB8AC3E}">
        <p14:creationId xmlns:p14="http://schemas.microsoft.com/office/powerpoint/2010/main" val="2549455618"/>
      </p:ext>
    </p:extLst>
  </p:cSld>
  <p:clrMapOvr>
    <a:masterClrMapping/>
  </p:clrMapOvr>
</p:sld>
</file>

<file path=ppt/theme/theme1.xml><?xml version="1.0" encoding="utf-8"?>
<a:theme xmlns:a="http://schemas.openxmlformats.org/drawingml/2006/main" name="160099-diagram-template-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160099-diagram-template-16x9</Template>
  <TotalTime>345</TotalTime>
  <Words>665</Words>
  <Application>Microsoft Office PowerPoint</Application>
  <PresentationFormat>Widescreen</PresentationFormat>
  <Paragraphs>107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system-ui</vt:lpstr>
      <vt:lpstr>Wingdings</vt:lpstr>
      <vt:lpstr>160099-diagram-template-16x9</vt:lpstr>
      <vt:lpstr> Apple Stock Price Analysis  &amp; Forecast  </vt:lpstr>
      <vt:lpstr>PowerPoint Presentation</vt:lpstr>
      <vt:lpstr>NEED OF PROJECT</vt:lpstr>
      <vt:lpstr>METHODOLOGY</vt:lpstr>
      <vt:lpstr>STEPS PERFORMED</vt:lpstr>
      <vt:lpstr>EDA</vt:lpstr>
      <vt:lpstr>EDA</vt:lpstr>
      <vt:lpstr>EDA</vt:lpstr>
      <vt:lpstr>EDA</vt:lpstr>
      <vt:lpstr>PowerPoint Presentation</vt:lpstr>
      <vt:lpstr>PowerPoint Presentation</vt:lpstr>
      <vt:lpstr>PowerPoint Presentation</vt:lpstr>
      <vt:lpstr>PowerPoint Presentation</vt:lpstr>
      <vt:lpstr>MODEL BUILDING AND EVALUATION </vt:lpstr>
      <vt:lpstr>MODEL BUILDING AND EVALUATION </vt:lpstr>
      <vt:lpstr>MODEL BUILDING AND EVALUATION </vt:lpstr>
      <vt:lpstr>MODEL BUILDING AND EVALUATION </vt:lpstr>
      <vt:lpstr>MODEL BUILDING AND EVALUATION </vt:lpstr>
      <vt:lpstr>MODEL BUILDING AND EVALUATION </vt:lpstr>
      <vt:lpstr>DEPLOYMENT UI</vt:lpstr>
      <vt:lpstr>DEPLOYMENT UI</vt:lpstr>
      <vt:lpstr>CHALLENGES</vt:lpstr>
      <vt:lpstr>ADVANTAGES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Amit kumar Singh</dc:creator>
  <cp:lastModifiedBy>Amit kumar Singh</cp:lastModifiedBy>
  <cp:revision>3</cp:revision>
  <dcterms:created xsi:type="dcterms:W3CDTF">2024-11-24T15:23:42Z</dcterms:created>
  <dcterms:modified xsi:type="dcterms:W3CDTF">2024-11-25T17:22:14Z</dcterms:modified>
</cp:coreProperties>
</file>